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0BB3416-0543-4F8D-B55C-3D292FFD8F94}">
  <a:tblStyle styleId="{90BB3416-0543-4F8D-B55C-3D292FFD8F9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cd8fb616c4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2cd8fb616c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58fece4d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58fece4d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eb4684e8b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eb4684e8b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eb4684e8b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eb4684e8b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39060acb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139060acb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a0f17a4b4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a0f17a4b4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ec7d76be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3ec7d76be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39864ff1d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39864ff1d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39864ff1d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39864ff1d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f9bad1e8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f9bad1e8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3ec7d76be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13ec7d76be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ec7d76be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ec7d76be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ec7d76be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ec7d76be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dc902353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dc902353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ec7d76be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ec7d76be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ec7d76be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ec7d76be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cc89ba715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cc89ba715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uni1.de/amos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uni1.de/amos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uni1.de/amos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  <a:noFill/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2388810"/>
            <a:ext cx="9144000" cy="183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>
            <a:off x="0" y="2386584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2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274320" y="914400"/>
            <a:ext cx="4114800" cy="4114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46320" y="914400"/>
            <a:ext cx="41148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2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2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://uni1.de/amos" TargetMode="Externa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1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creativecommons.org/licenses/by/4.0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mailto:dirk.riehle@fau.de" TargetMode="External"/><Relationship Id="rId4" Type="http://schemas.openxmlformats.org/officeDocument/2006/relationships/hyperlink" Target="https://oss.cs.fau.de" TargetMode="External"/><Relationship Id="rId5" Type="http://schemas.openxmlformats.org/officeDocument/2006/relationships/hyperlink" Target="mailto:dirk@riehle.org" TargetMode="External"/><Relationship Id="rId6" Type="http://schemas.openxmlformats.org/officeDocument/2006/relationships/hyperlink" Target="https://dirkriehle.com" TargetMode="External"/><Relationship Id="rId7" Type="http://schemas.openxmlformats.org/officeDocument/2006/relationships/hyperlink" Target="https://twitter.com/dirkriehle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uni1.de/amos" TargetMode="External"/><Relationship Id="rId4" Type="http://schemas.openxmlformats.org/officeDocument/2006/relationships/hyperlink" Target="http://creativecommons.org/licenses/by/4.0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uni1.de/amos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uni1.de/amos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uni1.de/amos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uni1.de/amos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uni1.de/amos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uni1.de/amo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uni1.de/amo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AMOS Demo Day!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Dirk Riehle, Univ. Erlangen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AMOS C02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Licensed under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CC BY 4.0 International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Let’s go see the demos!</a:t>
            </a:r>
            <a:endParaRPr sz="4200"/>
          </a:p>
        </p:txBody>
      </p:sp>
      <p:sp>
        <p:nvSpPr>
          <p:cNvPr id="120" name="Google Shape;120;p21"/>
          <p:cNvSpPr txBox="1"/>
          <p:nvPr>
            <p:ph idx="4294967295" type="subTitle"/>
          </p:nvPr>
        </p:nvSpPr>
        <p:spPr>
          <a:xfrm>
            <a:off x="0" y="2479200"/>
            <a:ext cx="9144000" cy="2661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/>
              <a:t>Please join a breakout session [1]</a:t>
            </a:r>
            <a:endParaRPr sz="3200"/>
          </a:p>
        </p:txBody>
      </p:sp>
      <p:sp>
        <p:nvSpPr>
          <p:cNvPr id="121" name="Google Shape;121;p21"/>
          <p:cNvSpPr txBox="1"/>
          <p:nvPr/>
        </p:nvSpPr>
        <p:spPr>
          <a:xfrm>
            <a:off x="0" y="4233675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If you don’t see a choice window, please look to Breakout rooms in the menu bar or under More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Any questions?</a:t>
            </a:r>
            <a:endParaRPr/>
          </a:p>
        </p:txBody>
      </p:sp>
      <p:sp>
        <p:nvSpPr>
          <p:cNvPr id="132" name="Google Shape;132;p23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dirk.riehle@fau.de</a:t>
            </a:r>
            <a:r>
              <a:rPr lang="en"/>
              <a:t> </a:t>
            </a:r>
            <a:r>
              <a:rPr lang="en" sz="2400"/>
              <a:t>–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https://oss.cs.fau.de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5"/>
              </a:rPr>
              <a:t>dirk@riehle.org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6"/>
              </a:rPr>
              <a:t>https://dirkriehle.com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7"/>
              </a:rPr>
              <a:t>@dirkriehle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 Notices</a:t>
            </a:r>
            <a:endParaRPr/>
          </a:p>
        </p:txBody>
      </p:sp>
      <p:sp>
        <p:nvSpPr>
          <p:cNvPr id="138" name="Google Shape;138;p24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uni1.de/amos</a:t>
            </a:r>
            <a:r>
              <a:rPr b="0" lang="en" sz="900"/>
              <a:t> </a:t>
            </a:r>
            <a:endParaRPr b="0" sz="900"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Licensed under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CC BY 4.0 International</a:t>
            </a:r>
            <a:r>
              <a:rPr lang="en"/>
              <a:t> license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Copyright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© Copyright 2009, 2024 Dirk Riehle, some rights reserved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Professorship of Open Source Software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3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4">
            <a:alphaModFix/>
          </a:blip>
          <a:srcRect b="527" l="0" r="0" t="0"/>
          <a:stretch/>
        </p:blipFill>
        <p:spPr>
          <a:xfrm>
            <a:off x="274320" y="914400"/>
            <a:ext cx="859536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8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Partners</a:t>
            </a:r>
            <a:endParaRPr/>
          </a:p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3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  <p:pic>
        <p:nvPicPr>
          <p:cNvPr id="56" name="Google Shape;56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1" cy="35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Participating Universities</a:t>
            </a:r>
            <a:endParaRPr/>
          </a:p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3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  <p:pic>
        <p:nvPicPr>
          <p:cNvPr id="63" name="Google Shape;6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1376" y="1445474"/>
            <a:ext cx="2561700" cy="10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9862" y="1357078"/>
            <a:ext cx="2274162" cy="12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16745" y="2993525"/>
            <a:ext cx="4033530" cy="10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Distributed Scrum Teams</a:t>
            </a:r>
            <a:endParaRPr/>
          </a:p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3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  <p:pic>
        <p:nvPicPr>
          <p:cNvPr id="72" name="Google Shape;7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0" cy="3495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Coaching and Support</a:t>
            </a:r>
            <a:endParaRPr/>
          </a:p>
        </p:txBody>
      </p:sp>
      <p:sp>
        <p:nvSpPr>
          <p:cNvPr id="78" name="Google Shape;78;p14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3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  <p:pic>
        <p:nvPicPr>
          <p:cNvPr id="79" name="Google Shape;7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3595230" cy="269321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6395" y="914400"/>
            <a:ext cx="4883285" cy="2693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Day Schedule</a:t>
            </a:r>
            <a:endParaRPr/>
          </a:p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3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  <p:graphicFrame>
        <p:nvGraphicFramePr>
          <p:cNvPr id="87" name="Google Shape;87;p15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{90BB3416-0543-4F8D-B55C-3D292FFD8F94}</a:tableStyleId>
              </a:tblPr>
              <a:tblGrid>
                <a:gridCol w="1432550"/>
                <a:gridCol w="1432550"/>
                <a:gridCol w="1432550"/>
                <a:gridCol w="2148825"/>
                <a:gridCol w="2148825"/>
              </a:tblGrid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Time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Duration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Responsible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Title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Room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10:15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Riehle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Introduction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 room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10:25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One slide summary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 room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10:35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10:55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11:15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11:35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r>
                        <a:rPr lang="en"/>
                        <a:t>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Riehle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Conclusions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 </a:t>
                      </a:r>
                      <a:r>
                        <a:rPr lang="en"/>
                        <a:t>room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Semester’s Projects</a:t>
            </a:r>
            <a:endParaRPr/>
          </a:p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7315202" y="4229100"/>
            <a:ext cx="1828800" cy="9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000" u="sng">
                <a:solidFill>
                  <a:schemeClr val="hlink"/>
                </a:solidFill>
                <a:hlinkClick r:id="rId3"/>
              </a:rPr>
              <a:t>uni1.de/amos</a:t>
            </a:r>
            <a:r>
              <a:rPr b="0" lang="en" sz="1000"/>
              <a:t> </a:t>
            </a:r>
            <a:endParaRPr b="0" sz="1000"/>
          </a:p>
        </p:txBody>
      </p:sp>
      <p:graphicFrame>
        <p:nvGraphicFramePr>
          <p:cNvPr id="94" name="Google Shape;94;p16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{90BB3416-0543-4F8D-B55C-3D292FFD8F94}</a:tableStyleId>
              </a:tblPr>
              <a:tblGrid>
                <a:gridCol w="640625"/>
                <a:gridCol w="3657050"/>
                <a:gridCol w="4297700"/>
              </a:tblGrid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#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Project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Industry Partner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RTDIP Data Quality Checker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Shell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Backup Metadata Analyzer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SEP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Android Zero Instrumentation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e.solutions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Personalized Play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MUMBI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–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–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–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–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MOS Slides Template">
  <a:themeElements>
    <a:clrScheme name="Simple Light">
      <a:dk1>
        <a:srgbClr val="000000"/>
      </a:dk1>
      <a:lt1>
        <a:srgbClr val="FFFFFF"/>
      </a:lt1>
      <a:dk2>
        <a:srgbClr val="404040"/>
      </a:dk2>
      <a:lt2>
        <a:srgbClr val="808080"/>
      </a:lt2>
      <a:accent1>
        <a:srgbClr val="D0D0D0"/>
      </a:accent1>
      <a:accent2>
        <a:srgbClr val="4169E1"/>
      </a:accent2>
      <a:accent3>
        <a:srgbClr val="D50D01"/>
      </a:accent3>
      <a:accent4>
        <a:srgbClr val="FEB612"/>
      </a:accent4>
      <a:accent5>
        <a:srgbClr val="4CAF50"/>
      </a:accent5>
      <a:accent6>
        <a:srgbClr val="8E44AD"/>
      </a:accent6>
      <a:hlink>
        <a:srgbClr val="34A3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